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5125700" cy="10693400"/>
  <p:notesSz cx="14355763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34"/>
    <p:restoredTop sz="94648"/>
  </p:normalViewPr>
  <p:slideViewPr>
    <p:cSldViewPr>
      <p:cViewPr varScale="1">
        <p:scale>
          <a:sx n="68" d="100"/>
          <a:sy n="68" d="100"/>
        </p:scale>
        <p:origin x="166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2214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8131175" y="0"/>
            <a:ext cx="62214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A8F4B-41CD-FD4B-A1E7-74D4A947B64F}" type="datetimeFigureOut">
              <a:rPr lang="it-IT" smtClean="0"/>
              <a:t>21/01/2026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08538" y="1241425"/>
            <a:ext cx="4738687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1435100" y="4776788"/>
            <a:ext cx="11485563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62214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8131175" y="9429750"/>
            <a:ext cx="62214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88E20-A1C1-F24C-8E12-8CE86DD8E4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180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088E20-A1C1-F24C-8E12-8CE86DD8E49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4292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0751" y="1153667"/>
            <a:ext cx="12224197" cy="504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ttangolo 52">
            <a:extLst>
              <a:ext uri="{FF2B5EF4-FFF2-40B4-BE49-F238E27FC236}">
                <a16:creationId xmlns:a16="http://schemas.microsoft.com/office/drawing/2014/main" id="{A2B2A66A-F349-4D85-97E7-C1F8EE8E5D5C}"/>
              </a:ext>
            </a:extLst>
          </p:cNvPr>
          <p:cNvSpPr/>
          <p:nvPr/>
        </p:nvSpPr>
        <p:spPr>
          <a:xfrm>
            <a:off x="1185327" y="1676363"/>
            <a:ext cx="12197333" cy="429052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85328" y="1168874"/>
            <a:ext cx="12188777" cy="442429"/>
          </a:xfrm>
          <a:prstGeom prst="rect">
            <a:avLst/>
          </a:prstGeom>
          <a:solidFill>
            <a:srgbClr val="FF6500"/>
          </a:solidFill>
        </p:spPr>
        <p:txBody>
          <a:bodyPr vert="horz" wrap="square" lIns="0" tIns="11430" rIns="0" bIns="0" rtlCol="0">
            <a:spAutoFit/>
          </a:bodyPr>
          <a:lstStyle/>
          <a:p>
            <a:pPr marL="3319145">
              <a:lnSpc>
                <a:spcPct val="100000"/>
              </a:lnSpc>
              <a:spcBef>
                <a:spcPts val="90"/>
              </a:spcBef>
              <a:tabLst>
                <a:tab pos="6499860" algn="l"/>
              </a:tabLst>
            </a:pPr>
            <a:r>
              <a:rPr spc="-5" dirty="0"/>
              <a:t>ORGANIGRAMMA</a:t>
            </a:r>
            <a:r>
              <a:rPr spc="-5" dirty="0">
                <a:latin typeface="Times New Roman"/>
                <a:cs typeface="Times New Roman"/>
              </a:rPr>
              <a:t>	</a:t>
            </a:r>
            <a:r>
              <a:rPr spc="-5" dirty="0"/>
              <a:t>IN</a:t>
            </a:r>
            <a:r>
              <a:rPr spc="-35" dirty="0"/>
              <a:t> </a:t>
            </a:r>
            <a:r>
              <a:rPr spc="-5" dirty="0"/>
              <a:t>EMERGENZA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6041834" y="1733316"/>
            <a:ext cx="3080131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COMITATO</a:t>
            </a:r>
            <a:r>
              <a:rPr lang="it-IT" sz="1600" b="1" u="sng" spc="-20" dirty="0">
                <a:latin typeface="Arial Black" panose="020B0A04020102020204" pitchFamily="34" charset="0"/>
                <a:cs typeface="Tahoma"/>
              </a:rPr>
              <a:t> </a:t>
            </a: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DI</a:t>
            </a:r>
            <a:r>
              <a:rPr lang="it-IT" sz="1600" b="1" u="sng" spc="-20" dirty="0">
                <a:latin typeface="Arial Black" panose="020B0A04020102020204" pitchFamily="34" charset="0"/>
                <a:cs typeface="Tahoma"/>
              </a:rPr>
              <a:t> </a:t>
            </a: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EMERGENZA</a:t>
            </a:r>
            <a:endParaRPr lang="it-IT" sz="1600" u="sng" dirty="0">
              <a:latin typeface="Arial Black" panose="020B0A04020102020204" pitchFamily="34" charset="0"/>
              <a:cs typeface="Tahoma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154783" y="187452"/>
            <a:ext cx="852169" cy="394970"/>
            <a:chOff x="1154783" y="187452"/>
            <a:chExt cx="852169" cy="394970"/>
          </a:xfrm>
        </p:grpSpPr>
        <p:sp>
          <p:nvSpPr>
            <p:cNvPr id="38" name="object 38"/>
            <p:cNvSpPr/>
            <p:nvPr/>
          </p:nvSpPr>
          <p:spPr>
            <a:xfrm>
              <a:off x="1154783" y="378714"/>
              <a:ext cx="416559" cy="9525"/>
            </a:xfrm>
            <a:custGeom>
              <a:avLst/>
              <a:gdLst/>
              <a:ahLst/>
              <a:cxnLst/>
              <a:rect l="l" t="t" r="r" b="b"/>
              <a:pathLst>
                <a:path w="416559" h="9525">
                  <a:moveTo>
                    <a:pt x="0" y="0"/>
                  </a:moveTo>
                  <a:lnTo>
                    <a:pt x="416051" y="0"/>
                  </a:lnTo>
                </a:path>
                <a:path w="416559" h="9525">
                  <a:moveTo>
                    <a:pt x="0" y="1524"/>
                  </a:moveTo>
                  <a:lnTo>
                    <a:pt x="416051" y="1524"/>
                  </a:lnTo>
                </a:path>
                <a:path w="416559" h="9525">
                  <a:moveTo>
                    <a:pt x="0" y="3048"/>
                  </a:moveTo>
                  <a:lnTo>
                    <a:pt x="416051" y="3048"/>
                  </a:lnTo>
                </a:path>
                <a:path w="416559" h="9525">
                  <a:moveTo>
                    <a:pt x="0" y="7620"/>
                  </a:moveTo>
                  <a:lnTo>
                    <a:pt x="416051" y="7620"/>
                  </a:lnTo>
                </a:path>
                <a:path w="416559" h="9525">
                  <a:moveTo>
                    <a:pt x="0" y="9144"/>
                  </a:moveTo>
                  <a:lnTo>
                    <a:pt x="416051" y="9144"/>
                  </a:lnTo>
                </a:path>
              </a:pathLst>
            </a:custGeom>
            <a:ln w="3175">
              <a:solidFill>
                <a:srgbClr val="0054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4783" y="187452"/>
              <a:ext cx="851912" cy="39471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357475" y="581406"/>
              <a:ext cx="10795" cy="0"/>
            </a:xfrm>
            <a:custGeom>
              <a:avLst/>
              <a:gdLst/>
              <a:ahLst/>
              <a:cxnLst/>
              <a:rect l="l" t="t" r="r" b="b"/>
              <a:pathLst>
                <a:path w="10794">
                  <a:moveTo>
                    <a:pt x="0" y="0"/>
                  </a:moveTo>
                  <a:lnTo>
                    <a:pt x="10667" y="0"/>
                  </a:lnTo>
                </a:path>
              </a:pathLst>
            </a:custGeom>
            <a:ln w="3175">
              <a:solidFill>
                <a:srgbClr val="BED3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3623660" y="441959"/>
            <a:ext cx="342900" cy="361315"/>
            <a:chOff x="3623660" y="441959"/>
            <a:chExt cx="342900" cy="361315"/>
          </a:xfrm>
        </p:grpSpPr>
        <p:pic>
          <p:nvPicPr>
            <p:cNvPr id="42" name="object 4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8900" y="441959"/>
              <a:ext cx="324611" cy="11125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910172" y="552449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3" y="0"/>
                  </a:lnTo>
                </a:path>
              </a:pathLst>
            </a:custGeom>
            <a:ln w="3175">
              <a:solidFill>
                <a:srgbClr val="CDDFE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3660" y="553211"/>
              <a:ext cx="342900" cy="249935"/>
            </a:xfrm>
            <a:prstGeom prst="rect">
              <a:avLst/>
            </a:prstGeom>
          </p:spPr>
        </p:pic>
      </p:grpSp>
      <p:pic>
        <p:nvPicPr>
          <p:cNvPr id="45" name="object 4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75504" y="448055"/>
            <a:ext cx="307847" cy="348995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989164" y="448055"/>
            <a:ext cx="306323" cy="348995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156048" y="448055"/>
            <a:ext cx="82296" cy="348995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076288" y="441959"/>
            <a:ext cx="394716" cy="361187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586828" y="443483"/>
            <a:ext cx="294131" cy="359663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739740" y="446531"/>
            <a:ext cx="391668" cy="350519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260948" y="448055"/>
            <a:ext cx="266700" cy="348995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1265529" y="842263"/>
            <a:ext cx="391985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055084"/>
                </a:solidFill>
                <a:latin typeface="Verdana"/>
                <a:cs typeface="Verdana"/>
              </a:rPr>
              <a:t>Deposito</a:t>
            </a:r>
            <a:r>
              <a:rPr sz="1600" b="1" spc="-10" dirty="0">
                <a:solidFill>
                  <a:srgbClr val="055084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55084"/>
                </a:solidFill>
                <a:latin typeface="Verdana"/>
                <a:cs typeface="Verdana"/>
              </a:rPr>
              <a:t>Costiero</a:t>
            </a:r>
            <a:r>
              <a:rPr sz="1600" b="1" spc="-10" dirty="0">
                <a:solidFill>
                  <a:srgbClr val="055084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55084"/>
                </a:solidFill>
                <a:latin typeface="Verdana"/>
                <a:cs typeface="Verdana"/>
              </a:rPr>
              <a:t>di</a:t>
            </a:r>
            <a:r>
              <a:rPr sz="1600" b="1" spc="-10" dirty="0">
                <a:solidFill>
                  <a:srgbClr val="055084"/>
                </a:solidFill>
                <a:latin typeface="Verdana"/>
                <a:cs typeface="Verdana"/>
              </a:rPr>
              <a:t> </a:t>
            </a:r>
            <a:r>
              <a:rPr sz="1600" b="1" spc="-5" dirty="0">
                <a:solidFill>
                  <a:srgbClr val="055084"/>
                </a:solidFill>
                <a:latin typeface="Verdana"/>
                <a:cs typeface="Verdana"/>
              </a:rPr>
              <a:t>GPL</a:t>
            </a:r>
            <a:r>
              <a:rPr sz="1600" b="1" spc="-15" dirty="0">
                <a:solidFill>
                  <a:srgbClr val="055084"/>
                </a:solidFill>
                <a:latin typeface="Verdana"/>
                <a:cs typeface="Verdana"/>
              </a:rPr>
              <a:t> </a:t>
            </a:r>
            <a:r>
              <a:rPr sz="1600" b="1" dirty="0">
                <a:solidFill>
                  <a:srgbClr val="055084"/>
                </a:solidFill>
                <a:latin typeface="Verdana"/>
                <a:cs typeface="Verdana"/>
              </a:rPr>
              <a:t>di</a:t>
            </a:r>
            <a:r>
              <a:rPr sz="1600" b="1" spc="-15" dirty="0">
                <a:solidFill>
                  <a:srgbClr val="055084"/>
                </a:solidFill>
                <a:latin typeface="Verdana"/>
                <a:cs typeface="Verdana"/>
              </a:rPr>
              <a:t> </a:t>
            </a:r>
            <a:r>
              <a:rPr sz="1600" b="1" dirty="0">
                <a:solidFill>
                  <a:srgbClr val="055084"/>
                </a:solidFill>
                <a:latin typeface="Verdana"/>
                <a:cs typeface="Verdana"/>
              </a:rPr>
              <a:t>Napoli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54" name="Rettangolo con angoli arrotondati 53">
            <a:extLst>
              <a:ext uri="{FF2B5EF4-FFF2-40B4-BE49-F238E27FC236}">
                <a16:creationId xmlns:a16="http://schemas.microsoft.com/office/drawing/2014/main" id="{F55E295A-C77A-4B28-A89F-A962EA24DCC0}"/>
              </a:ext>
            </a:extLst>
          </p:cNvPr>
          <p:cNvSpPr/>
          <p:nvPr/>
        </p:nvSpPr>
        <p:spPr>
          <a:xfrm>
            <a:off x="6305550" y="2274604"/>
            <a:ext cx="2552700" cy="8324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Coordinatore dell’emergenza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P. FONTANA - GESTORE</a:t>
            </a:r>
          </a:p>
        </p:txBody>
      </p:sp>
      <p:cxnSp>
        <p:nvCxnSpPr>
          <p:cNvPr id="56" name="Connettore diritto 55">
            <a:extLst>
              <a:ext uri="{FF2B5EF4-FFF2-40B4-BE49-F238E27FC236}">
                <a16:creationId xmlns:a16="http://schemas.microsoft.com/office/drawing/2014/main" id="{EBE4BA90-F2E7-49EB-8637-C77456E076A8}"/>
              </a:ext>
            </a:extLst>
          </p:cNvPr>
          <p:cNvCxnSpPr>
            <a:cxnSpLocks/>
            <a:stCxn id="54" idx="2"/>
            <a:endCxn id="57" idx="0"/>
          </p:cNvCxnSpPr>
          <p:nvPr/>
        </p:nvCxnSpPr>
        <p:spPr>
          <a:xfrm>
            <a:off x="7581900" y="3107055"/>
            <a:ext cx="0" cy="1252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ttangolo con angoli arrotondati 56">
            <a:extLst>
              <a:ext uri="{FF2B5EF4-FFF2-40B4-BE49-F238E27FC236}">
                <a16:creationId xmlns:a16="http://schemas.microsoft.com/office/drawing/2014/main" id="{7B618EA5-E649-4CC6-897A-88B09434DA23}"/>
              </a:ext>
            </a:extLst>
          </p:cNvPr>
          <p:cNvSpPr/>
          <p:nvPr/>
        </p:nvSpPr>
        <p:spPr>
          <a:xfrm>
            <a:off x="5924550" y="4359130"/>
            <a:ext cx="3314700" cy="8324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Responsabile dell’emergenza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A. BALSAMO (Resp. Operazioni)</a:t>
            </a:r>
          </a:p>
        </p:txBody>
      </p:sp>
      <p:cxnSp>
        <p:nvCxnSpPr>
          <p:cNvPr id="59" name="Connettore diritto 58">
            <a:extLst>
              <a:ext uri="{FF2B5EF4-FFF2-40B4-BE49-F238E27FC236}">
                <a16:creationId xmlns:a16="http://schemas.microsoft.com/office/drawing/2014/main" id="{C3D2D09B-7A02-4CB9-A7E0-3E0287F8BE23}"/>
              </a:ext>
            </a:extLst>
          </p:cNvPr>
          <p:cNvCxnSpPr>
            <a:cxnSpLocks/>
          </p:cNvCxnSpPr>
          <p:nvPr/>
        </p:nvCxnSpPr>
        <p:spPr>
          <a:xfrm>
            <a:off x="5008214" y="3742054"/>
            <a:ext cx="48789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ttangolo con angoli arrotondati 59">
            <a:extLst>
              <a:ext uri="{FF2B5EF4-FFF2-40B4-BE49-F238E27FC236}">
                <a16:creationId xmlns:a16="http://schemas.microsoft.com/office/drawing/2014/main" id="{C30E76F7-F0B8-45E2-9695-2B107DAC2011}"/>
              </a:ext>
            </a:extLst>
          </p:cNvPr>
          <p:cNvSpPr/>
          <p:nvPr/>
        </p:nvSpPr>
        <p:spPr>
          <a:xfrm>
            <a:off x="9864602" y="3160845"/>
            <a:ext cx="2727447" cy="11624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Assistente Tecnico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N. CHIAPPARO – RSPP</a:t>
            </a:r>
          </a:p>
          <a:p>
            <a:pPr algn="ctr"/>
            <a:endParaRPr lang="it-IT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L. PALAZZO – ASS. </a:t>
            </a:r>
            <a:r>
              <a:rPr lang="it-IT" dirty="0" err="1">
                <a:solidFill>
                  <a:schemeClr val="tx1"/>
                </a:solidFill>
              </a:rPr>
              <a:t>RC&amp;M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9" name="Rettangolo con angoli arrotondati 68">
            <a:extLst>
              <a:ext uri="{FF2B5EF4-FFF2-40B4-BE49-F238E27FC236}">
                <a16:creationId xmlns:a16="http://schemas.microsoft.com/office/drawing/2014/main" id="{0B5B887D-0192-4C23-A7DC-91E615BC71B8}"/>
              </a:ext>
            </a:extLst>
          </p:cNvPr>
          <p:cNvSpPr/>
          <p:nvPr/>
        </p:nvSpPr>
        <p:spPr>
          <a:xfrm>
            <a:off x="2522319" y="3079108"/>
            <a:ext cx="2485895" cy="13258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Comunicazioni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L. BASILIDI (Contabilità)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A. DI PALO (Amm.ne)</a:t>
            </a: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91C25447-EB92-4DF1-AF0D-FB868DF7DD2A}"/>
              </a:ext>
            </a:extLst>
          </p:cNvPr>
          <p:cNvSpPr/>
          <p:nvPr/>
        </p:nvSpPr>
        <p:spPr>
          <a:xfrm>
            <a:off x="5657850" y="6019252"/>
            <a:ext cx="7716255" cy="42905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5" name="Connettore diritto 74">
            <a:extLst>
              <a:ext uri="{FF2B5EF4-FFF2-40B4-BE49-F238E27FC236}">
                <a16:creationId xmlns:a16="http://schemas.microsoft.com/office/drawing/2014/main" id="{4EBBF7E7-78DE-483D-9AF4-F84D75966875}"/>
              </a:ext>
            </a:extLst>
          </p:cNvPr>
          <p:cNvCxnSpPr>
            <a:cxnSpLocks/>
          </p:cNvCxnSpPr>
          <p:nvPr/>
        </p:nvCxnSpPr>
        <p:spPr>
          <a:xfrm>
            <a:off x="7562850" y="5182661"/>
            <a:ext cx="0" cy="1518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bject 25">
            <a:extLst>
              <a:ext uri="{FF2B5EF4-FFF2-40B4-BE49-F238E27FC236}">
                <a16:creationId xmlns:a16="http://schemas.microsoft.com/office/drawing/2014/main" id="{440BC9CC-0923-4293-9E64-252C75F811EA}"/>
              </a:ext>
            </a:extLst>
          </p:cNvPr>
          <p:cNvSpPr txBox="1"/>
          <p:nvPr/>
        </p:nvSpPr>
        <p:spPr>
          <a:xfrm>
            <a:off x="11528100" y="6654280"/>
            <a:ext cx="16431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SQUADRA</a:t>
            </a:r>
            <a:r>
              <a:rPr lang="it-IT" sz="1600" b="1" u="sng" spc="-20" dirty="0">
                <a:latin typeface="Arial Black" panose="020B0A04020102020204" pitchFamily="34" charset="0"/>
                <a:cs typeface="Tahoma"/>
              </a:rPr>
              <a:t> </a:t>
            </a: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DI</a:t>
            </a:r>
            <a:r>
              <a:rPr lang="it-IT" sz="1600" b="1" u="sng" spc="-20" dirty="0">
                <a:latin typeface="Arial Black" panose="020B0A04020102020204" pitchFamily="34" charset="0"/>
                <a:cs typeface="Tahoma"/>
              </a:rPr>
              <a:t> </a:t>
            </a:r>
            <a:r>
              <a:rPr lang="it-IT" sz="1600" b="1" u="sng" spc="-5" dirty="0">
                <a:latin typeface="Arial Black" panose="020B0A04020102020204" pitchFamily="34" charset="0"/>
                <a:cs typeface="Tahoma"/>
              </a:rPr>
              <a:t>EMERGENZA</a:t>
            </a:r>
            <a:endParaRPr lang="it-IT" sz="1600" u="sng" dirty="0">
              <a:latin typeface="Arial Black" panose="020B0A04020102020204" pitchFamily="34" charset="0"/>
              <a:cs typeface="Tahoma"/>
            </a:endParaRPr>
          </a:p>
        </p:txBody>
      </p:sp>
      <p:sp>
        <p:nvSpPr>
          <p:cNvPr id="77" name="Rettangolo con angoli arrotondati 76">
            <a:extLst>
              <a:ext uri="{FF2B5EF4-FFF2-40B4-BE49-F238E27FC236}">
                <a16:creationId xmlns:a16="http://schemas.microsoft.com/office/drawing/2014/main" id="{1A37B50D-AA3B-41FD-A5C1-A59B4C2D1DB2}"/>
              </a:ext>
            </a:extLst>
          </p:cNvPr>
          <p:cNvSpPr/>
          <p:nvPr/>
        </p:nvSpPr>
        <p:spPr>
          <a:xfrm>
            <a:off x="6200775" y="6205879"/>
            <a:ext cx="2724150" cy="13258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Capo Squadra Emergenza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TECNICO DI ESERCIZIO</a:t>
            </a: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D24B5AF2-D562-4D1B-9BC9-16BA61AEF51F}"/>
              </a:ext>
            </a:extLst>
          </p:cNvPr>
          <p:cNvSpPr txBox="1"/>
          <p:nvPr/>
        </p:nvSpPr>
        <p:spPr>
          <a:xfrm>
            <a:off x="9664428" y="6453324"/>
            <a:ext cx="16081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dirty="0"/>
              <a:t>F. Magelli</a:t>
            </a:r>
          </a:p>
          <a:p>
            <a:r>
              <a:rPr lang="it-IT" sz="1200" dirty="0"/>
              <a:t>P. Sasso</a:t>
            </a:r>
          </a:p>
          <a:p>
            <a:r>
              <a:rPr lang="it-IT" sz="1200" dirty="0"/>
              <a:t>F. Cataldo</a:t>
            </a:r>
          </a:p>
          <a:p>
            <a:r>
              <a:rPr lang="it-IT" sz="1200" dirty="0"/>
              <a:t>A. Russo</a:t>
            </a:r>
          </a:p>
        </p:txBody>
      </p:sp>
      <p:cxnSp>
        <p:nvCxnSpPr>
          <p:cNvPr id="79" name="Connettore diritto 78">
            <a:extLst>
              <a:ext uri="{FF2B5EF4-FFF2-40B4-BE49-F238E27FC236}">
                <a16:creationId xmlns:a16="http://schemas.microsoft.com/office/drawing/2014/main" id="{F71C998D-B216-4017-AAB1-72AFE3D72477}"/>
              </a:ext>
            </a:extLst>
          </p:cNvPr>
          <p:cNvCxnSpPr>
            <a:cxnSpLocks/>
            <a:stCxn id="77" idx="2"/>
          </p:cNvCxnSpPr>
          <p:nvPr/>
        </p:nvCxnSpPr>
        <p:spPr>
          <a:xfrm>
            <a:off x="7562850" y="7531768"/>
            <a:ext cx="0" cy="6981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ttangolo con angoli arrotondati 80">
            <a:extLst>
              <a:ext uri="{FF2B5EF4-FFF2-40B4-BE49-F238E27FC236}">
                <a16:creationId xmlns:a16="http://schemas.microsoft.com/office/drawing/2014/main" id="{858EF7DA-5B3A-4BA1-8EC4-7BA48DCD1279}"/>
              </a:ext>
            </a:extLst>
          </p:cNvPr>
          <p:cNvSpPr/>
          <p:nvPr/>
        </p:nvSpPr>
        <p:spPr>
          <a:xfrm>
            <a:off x="6219825" y="8237969"/>
            <a:ext cx="2724150" cy="13258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Addetti all’Emergenza</a:t>
            </a:r>
          </a:p>
          <a:p>
            <a:pPr algn="ctr"/>
            <a:r>
              <a:rPr lang="it-IT" dirty="0">
                <a:solidFill>
                  <a:schemeClr val="tx1"/>
                </a:solidFill>
              </a:rPr>
              <a:t>PERSONALE OPERATIVO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23FEF2EF-0341-4D76-A350-B72488A4787F}"/>
              </a:ext>
            </a:extLst>
          </p:cNvPr>
          <p:cNvSpPr txBox="1"/>
          <p:nvPr/>
        </p:nvSpPr>
        <p:spPr>
          <a:xfrm>
            <a:off x="9664428" y="7757628"/>
            <a:ext cx="160810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dirty="0"/>
              <a:t>M. Aquino</a:t>
            </a:r>
          </a:p>
          <a:p>
            <a:r>
              <a:rPr lang="it-IT" sz="1200" dirty="0" err="1"/>
              <a:t>F.Conte</a:t>
            </a:r>
            <a:endParaRPr lang="it-IT" sz="1200" dirty="0"/>
          </a:p>
          <a:p>
            <a:r>
              <a:rPr lang="it-IT" sz="1200" dirty="0"/>
              <a:t>F. </a:t>
            </a:r>
            <a:r>
              <a:rPr lang="it-IT" sz="1200" dirty="0" err="1"/>
              <a:t>Culierso</a:t>
            </a:r>
            <a:endParaRPr lang="it-IT" sz="1200" dirty="0"/>
          </a:p>
          <a:p>
            <a:r>
              <a:rPr lang="it-IT" sz="1200" dirty="0"/>
              <a:t>B. D’Onofrio</a:t>
            </a:r>
          </a:p>
          <a:p>
            <a:r>
              <a:rPr lang="it-IT" sz="1200" dirty="0"/>
              <a:t>V. Doria</a:t>
            </a:r>
          </a:p>
          <a:p>
            <a:r>
              <a:rPr lang="it-IT" sz="1200" dirty="0"/>
              <a:t>M. De Blasio</a:t>
            </a:r>
          </a:p>
          <a:p>
            <a:r>
              <a:rPr lang="it-IT" sz="1200" dirty="0"/>
              <a:t>P. Gennarelli</a:t>
            </a:r>
          </a:p>
          <a:p>
            <a:r>
              <a:rPr lang="it-IT" sz="1200" dirty="0"/>
              <a:t>A. </a:t>
            </a:r>
            <a:r>
              <a:rPr lang="it-IT" sz="1200" dirty="0" err="1"/>
              <a:t>Matrullo</a:t>
            </a:r>
            <a:endParaRPr lang="it-IT" sz="1200" dirty="0"/>
          </a:p>
          <a:p>
            <a:r>
              <a:rPr lang="it-IT" sz="1200" dirty="0"/>
              <a:t>L. Pisacane</a:t>
            </a:r>
          </a:p>
          <a:p>
            <a:r>
              <a:rPr lang="it-IT" sz="1200" dirty="0"/>
              <a:t>G. Reale</a:t>
            </a:r>
          </a:p>
          <a:p>
            <a:pPr marL="228600" indent="-228600">
              <a:buAutoNum type="alphaUcPeriod"/>
            </a:pPr>
            <a:r>
              <a:rPr lang="it-IT" sz="1200" dirty="0"/>
              <a:t>Rega</a:t>
            </a:r>
          </a:p>
          <a:p>
            <a:pPr marL="228600" indent="-228600">
              <a:buAutoNum type="alphaUcPeriod"/>
            </a:pPr>
            <a:r>
              <a:rPr lang="it-IT" sz="1200" dirty="0"/>
              <a:t>M. Tammaro</a:t>
            </a:r>
          </a:p>
        </p:txBody>
      </p:sp>
      <p:cxnSp>
        <p:nvCxnSpPr>
          <p:cNvPr id="84" name="Connettore 2 83">
            <a:extLst>
              <a:ext uri="{FF2B5EF4-FFF2-40B4-BE49-F238E27FC236}">
                <a16:creationId xmlns:a16="http://schemas.microsoft.com/office/drawing/2014/main" id="{C379B377-C67E-4F41-A5D1-ED6AFF2D2D29}"/>
              </a:ext>
            </a:extLst>
          </p:cNvPr>
          <p:cNvCxnSpPr/>
          <p:nvPr/>
        </p:nvCxnSpPr>
        <p:spPr>
          <a:xfrm>
            <a:off x="9029700" y="6854244"/>
            <a:ext cx="381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ttore 2 84">
            <a:extLst>
              <a:ext uri="{FF2B5EF4-FFF2-40B4-BE49-F238E27FC236}">
                <a16:creationId xmlns:a16="http://schemas.microsoft.com/office/drawing/2014/main" id="{E6B59742-6FF4-483B-9FA6-6DE128AECDDD}"/>
              </a:ext>
            </a:extLst>
          </p:cNvPr>
          <p:cNvCxnSpPr/>
          <p:nvPr/>
        </p:nvCxnSpPr>
        <p:spPr>
          <a:xfrm>
            <a:off x="9029700" y="8872555"/>
            <a:ext cx="381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CasellaDiTesto 85">
            <a:extLst>
              <a:ext uri="{FF2B5EF4-FFF2-40B4-BE49-F238E27FC236}">
                <a16:creationId xmlns:a16="http://schemas.microsoft.com/office/drawing/2014/main" id="{D331EA82-F84C-4BD5-BACB-1434160A1D70}"/>
              </a:ext>
            </a:extLst>
          </p:cNvPr>
          <p:cNvSpPr txBox="1"/>
          <p:nvPr/>
        </p:nvSpPr>
        <p:spPr>
          <a:xfrm>
            <a:off x="10102469" y="715376"/>
            <a:ext cx="3305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/>
              <a:t>Ed. 0 – Rev. 8 del 07/01/2026</a:t>
            </a:r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17EE8E5B-3AB0-644E-9B25-327274DF1520}"/>
              </a:ext>
            </a:extLst>
          </p:cNvPr>
          <p:cNvSpPr/>
          <p:nvPr/>
        </p:nvSpPr>
        <p:spPr>
          <a:xfrm>
            <a:off x="1185327" y="6019252"/>
            <a:ext cx="4402469" cy="4290529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10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8" name="Rettangolo con angoli arrotondati 70">
            <a:extLst>
              <a:ext uri="{FF2B5EF4-FFF2-40B4-BE49-F238E27FC236}">
                <a16:creationId xmlns:a16="http://schemas.microsoft.com/office/drawing/2014/main" id="{3A066953-ABB4-C141-9825-19748D4AC64C}"/>
              </a:ext>
            </a:extLst>
          </p:cNvPr>
          <p:cNvSpPr/>
          <p:nvPr/>
        </p:nvSpPr>
        <p:spPr>
          <a:xfrm>
            <a:off x="2990850" y="7632700"/>
            <a:ext cx="2362200" cy="8324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Guardiania</a:t>
            </a:r>
          </a:p>
        </p:txBody>
      </p:sp>
      <p:cxnSp>
        <p:nvCxnSpPr>
          <p:cNvPr id="61" name="Connettore diritto 66">
            <a:extLst>
              <a:ext uri="{FF2B5EF4-FFF2-40B4-BE49-F238E27FC236}">
                <a16:creationId xmlns:a16="http://schemas.microsoft.com/office/drawing/2014/main" id="{4AEB324E-15DD-744A-ADD5-CA008E5032D8}"/>
              </a:ext>
            </a:extLst>
          </p:cNvPr>
          <p:cNvCxnSpPr>
            <a:cxnSpLocks/>
          </p:cNvCxnSpPr>
          <p:nvPr/>
        </p:nvCxnSpPr>
        <p:spPr>
          <a:xfrm>
            <a:off x="4123317" y="5651500"/>
            <a:ext cx="34585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diritto 63">
            <a:extLst>
              <a:ext uri="{FF2B5EF4-FFF2-40B4-BE49-F238E27FC236}">
                <a16:creationId xmlns:a16="http://schemas.microsoft.com/office/drawing/2014/main" id="{3DC61466-C00F-694C-87C9-ACDA42CFC97E}"/>
              </a:ext>
            </a:extLst>
          </p:cNvPr>
          <p:cNvCxnSpPr>
            <a:cxnSpLocks/>
            <a:endCxn id="58" idx="0"/>
          </p:cNvCxnSpPr>
          <p:nvPr/>
        </p:nvCxnSpPr>
        <p:spPr>
          <a:xfrm>
            <a:off x="4166078" y="5627139"/>
            <a:ext cx="5872" cy="20055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bject 25">
            <a:extLst>
              <a:ext uri="{FF2B5EF4-FFF2-40B4-BE49-F238E27FC236}">
                <a16:creationId xmlns:a16="http://schemas.microsoft.com/office/drawing/2014/main" id="{7B6A84F2-F3DD-E94A-9028-C52532B453C5}"/>
              </a:ext>
            </a:extLst>
          </p:cNvPr>
          <p:cNvSpPr txBox="1"/>
          <p:nvPr/>
        </p:nvSpPr>
        <p:spPr>
          <a:xfrm>
            <a:off x="1416769" y="6666468"/>
            <a:ext cx="164315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it-IT" sz="1600" b="1" i="1" u="sng" spc="-5" dirty="0">
                <a:latin typeface="Arial Black" panose="020B0A04020102020204" pitchFamily="34" charset="0"/>
                <a:cs typeface="Tahoma"/>
              </a:rPr>
              <a:t>CONTROLLO ACCESSI</a:t>
            </a:r>
            <a:endParaRPr lang="it-IT" sz="1600" i="1" u="sng" dirty="0">
              <a:latin typeface="Arial Black" panose="020B0A04020102020204" pitchFamily="34" charset="0"/>
              <a:cs typeface="Tahoma"/>
            </a:endParaRP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90B09B2F-FC5C-58EC-3CEF-097AA032B186}"/>
              </a:ext>
            </a:extLst>
          </p:cNvPr>
          <p:cNvCxnSpPr>
            <a:cxnSpLocks/>
          </p:cNvCxnSpPr>
          <p:nvPr/>
        </p:nvCxnSpPr>
        <p:spPr>
          <a:xfrm>
            <a:off x="9848850" y="3746500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E84B2A63-4DD6-0E15-16BB-AF08AF378202}"/>
              </a:ext>
            </a:extLst>
          </p:cNvPr>
          <p:cNvSpPr/>
          <p:nvPr/>
        </p:nvSpPr>
        <p:spPr>
          <a:xfrm>
            <a:off x="9925050" y="4660900"/>
            <a:ext cx="2727447" cy="11624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Assistente Operativo</a:t>
            </a:r>
          </a:p>
          <a:p>
            <a:pPr algn="ctr"/>
            <a:endParaRPr lang="it-IT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D. MELONE – ASS. RO</a:t>
            </a: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382C47A4-8E19-8EA1-A304-5F441D3474B4}"/>
              </a:ext>
            </a:extLst>
          </p:cNvPr>
          <p:cNvCxnSpPr>
            <a:cxnSpLocks/>
          </p:cNvCxnSpPr>
          <p:nvPr/>
        </p:nvCxnSpPr>
        <p:spPr>
          <a:xfrm>
            <a:off x="7562850" y="5499100"/>
            <a:ext cx="2362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1472</TotalTime>
  <Words>144</Words>
  <Application>Microsoft Office PowerPoint</Application>
  <PresentationFormat>Personalizzato</PresentationFormat>
  <Paragraphs>42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7" baseType="lpstr">
      <vt:lpstr>Arial Black</vt:lpstr>
      <vt:lpstr>Arial MT</vt:lpstr>
      <vt:lpstr>Calibri</vt:lpstr>
      <vt:lpstr>Times New Roman</vt:lpstr>
      <vt:lpstr>Verdana</vt:lpstr>
      <vt:lpstr>Office Theme</vt:lpstr>
      <vt:lpstr>ORGANIGRAMMA IN EMERGENZA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Organigramma in emergenza_GIUGNO 2015</dc:title>
  <dc:creator>Pcinsi3</dc:creator>
  <cp:keywords>()</cp:keywords>
  <cp:lastModifiedBy>Nadia Chiapparo</cp:lastModifiedBy>
  <cp:revision>11</cp:revision>
  <cp:lastPrinted>2024-02-05T10:59:07Z</cp:lastPrinted>
  <dcterms:created xsi:type="dcterms:W3CDTF">2024-01-30T13:54:01Z</dcterms:created>
  <dcterms:modified xsi:type="dcterms:W3CDTF">2026-01-21T09:42:46Z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2015-11-13T00:00:00Z</vt:filetime>
  </property>
  <property fmtid="{D5CDD505-2E9C-101B-9397-08002B2CF9AE}" pid="3" name="Creator">
    <vt:lpwstr>PDFCreator Version 1.2.1</vt:lpwstr>
  </property>
  <property fmtid="{D5CDD505-2E9C-101B-9397-08002B2CF9AE}" pid="4" name="LastSaved">
    <vt:filetime>2024-01-30T00:00:00Z</vt:filetime>
  </property>
</Properties>
</file>